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1"/>
  </p:notesMasterIdLst>
  <p:handoutMasterIdLst>
    <p:handoutMasterId r:id="rId32"/>
  </p:handoutMasterIdLst>
  <p:sldIdLst>
    <p:sldId id="270" r:id="rId3"/>
    <p:sldId id="286" r:id="rId4"/>
    <p:sldId id="290" r:id="rId5"/>
    <p:sldId id="292" r:id="rId6"/>
    <p:sldId id="294" r:id="rId7"/>
    <p:sldId id="288" r:id="rId8"/>
    <p:sldId id="287" r:id="rId9"/>
    <p:sldId id="295" r:id="rId10"/>
    <p:sldId id="311" r:id="rId11"/>
    <p:sldId id="296" r:id="rId12"/>
    <p:sldId id="312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13" r:id="rId23"/>
    <p:sldId id="306" r:id="rId24"/>
    <p:sldId id="307" r:id="rId25"/>
    <p:sldId id="308" r:id="rId26"/>
    <p:sldId id="309" r:id="rId27"/>
    <p:sldId id="310" r:id="rId28"/>
    <p:sldId id="284" r:id="rId29"/>
    <p:sldId id="285" r:id="rId3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4660"/>
  </p:normalViewPr>
  <p:slideViewPr>
    <p:cSldViewPr snapToObjects="1">
      <p:cViewPr varScale="1">
        <p:scale>
          <a:sx n="110" d="100"/>
          <a:sy n="110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>
        <p:scale>
          <a:sx n="100" d="100"/>
          <a:sy n="100" d="100"/>
        </p:scale>
        <p:origin x="-1632" y="79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D3E2D-7951-4950-83DA-B52ED622A21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0E6D2-513B-429F-B1EF-D23456513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10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B3617-3103-405E-84F7-08A466318B9E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F50A0-0CD3-4974-A5A5-00689C8AA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08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50A0-0CD3-4974-A5A5-00689C8AA52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443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50A0-0CD3-4974-A5A5-00689C8AA52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130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50A0-0CD3-4974-A5A5-00689C8AA52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083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50A0-0CD3-4974-A5A5-00689C8AA52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164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50A0-0CD3-4974-A5A5-00689C8AA527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941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50A0-0CD3-4974-A5A5-00689C8AA52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191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http://www.graduate-jobs.com/graduate-schemes/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50A0-0CD3-4974-A5A5-00689C8AA52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840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Protection/access</a:t>
            </a:r>
            <a:r>
              <a:rPr lang="en-GB" baseline="0" dirty="0" smtClean="0"/>
              <a:t> copy right IP advice on implications of new </a:t>
            </a:r>
            <a:r>
              <a:rPr lang="en-GB" baseline="0" smtClean="0"/>
              <a:t>technologies </a:t>
            </a:r>
            <a:r>
              <a:rPr lang="en-GB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https://www.linkedin.com/job/information-technology-lawyer-jobs/?country=gb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50A0-0CD3-4974-A5A5-00689C8AA52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97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PGDE in Scotland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50A0-0CD3-4974-A5A5-00689C8AA52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225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school –QTS standards – many to PGCE too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50A0-0CD3-4974-A5A5-00689C8AA52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407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school –QTS standards – many to PGCE too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50A0-0CD3-4974-A5A5-00689C8AA52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97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50A0-0CD3-4974-A5A5-00689C8AA52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713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50A0-0CD3-4974-A5A5-00689C8AA52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588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15543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402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462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2765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51314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4756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948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314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65043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7386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5956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1A80-AD3E-5043-BBBB-DD0D35B177C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1A80-AD3E-5043-BBBB-DD0D35B177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293B-6A93-9F4E-A2D9-9D4F4548DC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21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redigion.ac.uk/en/department/pgce/" TargetMode="External"/><Relationship Id="rId3" Type="http://schemas.openxmlformats.org/officeDocument/2006/relationships/hyperlink" Target="http://www.findamasters.com/" TargetMode="External"/><Relationship Id="rId7" Type="http://schemas.openxmlformats.org/officeDocument/2006/relationships/hyperlink" Target="http://www.prospects.ac.uk/pgc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obs.thelawyer.com/jobs/information-technology/" TargetMode="External"/><Relationship Id="rId5" Type="http://schemas.openxmlformats.org/officeDocument/2006/relationships/hyperlink" Target="http://www.prospects.ac.uk/law_qualifications_law_conversion_courses.htm" TargetMode="External"/><Relationship Id="rId4" Type="http://schemas.openxmlformats.org/officeDocument/2006/relationships/hyperlink" Target="http://www.findaphd.com/" TargetMode="External"/><Relationship Id="rId9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ucas.com/ucas/teacher-training/finance-and-suppor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pects.ac.uk/secondary_school_teacher_job_description.htm" TargetMode="External"/><Relationship Id="rId2" Type="http://schemas.openxmlformats.org/officeDocument/2006/relationships/hyperlink" Target="http://www.prospects.ac.uk/teaching_education_sector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pects.ac.uk/pgc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https://getintoteaching.education.gov.uk/explore-my-options?option=1&amp;emooption=1&amp;emotab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eachertrainingcymru.org/gtp" TargetMode="External"/><Relationship Id="rId4" Type="http://schemas.openxmlformats.org/officeDocument/2006/relationships/hyperlink" Target="http://www.teachfirst.org.uk/hom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researchersinschools.org/wp-content/uploads/2015/02/Researchers-Brochure-Web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education.gov.uk/get-into-teaching/school-experience/sep.asp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cation.gov.uk/schools/careers/traininganddevelopment/professiona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as.com/how-it-all-works/teacher-traini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er.ac.uk/careers" TargetMode="External"/><Relationship Id="rId2" Type="http://schemas.openxmlformats.org/officeDocument/2006/relationships/hyperlink" Target="mailto:careers@aber.ac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hyperlink" Target="http://www.facebook.com/abercareer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-skills.com/Documents/Research/Insights-2012/TechnologyInsights_2012_UK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laboutcareers.com/careers/industry/public-sector-defence" TargetMode="External"/><Relationship Id="rId13" Type="http://schemas.openxmlformats.org/officeDocument/2006/relationships/hyperlink" Target="http://www.jobs.ac.uk/" TargetMode="External"/><Relationship Id="rId3" Type="http://schemas.openxmlformats.org/officeDocument/2006/relationships/hyperlink" Target="http://www.allaboutcareers.com/careers/industry/energy-utilities" TargetMode="External"/><Relationship Id="rId7" Type="http://schemas.openxmlformats.org/officeDocument/2006/relationships/hyperlink" Target="http://www.allaboutcareers.com/careers/industry/media" TargetMode="External"/><Relationship Id="rId12" Type="http://schemas.openxmlformats.org/officeDocument/2006/relationships/hyperlink" Target="http://www.prospects.ac.uk/retail_sector.htm" TargetMode="External"/><Relationship Id="rId2" Type="http://schemas.openxmlformats.org/officeDocument/2006/relationships/hyperlink" Target="http://www.allaboutcareers.com/careers/industry/banking-finance-accountanc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laboutcareers.com/careers/industry/manufacturing-production" TargetMode="External"/><Relationship Id="rId11" Type="http://schemas.openxmlformats.org/officeDocument/2006/relationships/hyperlink" Target="http://www.allaboutcareers.com/careers/industry/transport-logistics" TargetMode="External"/><Relationship Id="rId5" Type="http://schemas.openxmlformats.org/officeDocument/2006/relationships/hyperlink" Target="http://www.allaboutcareers.com/careers/industry/management-consulting-business" TargetMode="External"/><Relationship Id="rId10" Type="http://schemas.openxmlformats.org/officeDocument/2006/relationships/hyperlink" Target="http://www.allaboutcareers.com/careers/industry/teaching-education" TargetMode="External"/><Relationship Id="rId4" Type="http://schemas.openxmlformats.org/officeDocument/2006/relationships/hyperlink" Target="http://www.allaboutcareers.com/careers/industry/engineering" TargetMode="External"/><Relationship Id="rId9" Type="http://schemas.openxmlformats.org/officeDocument/2006/relationships/hyperlink" Target="http://www.allaboutcareers.com/careers/industry/science" TargetMode="External"/><Relationship Id="rId1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laboutcareers.com/careers/job-profile/broadcast-engineer" TargetMode="External"/><Relationship Id="rId13" Type="http://schemas.openxmlformats.org/officeDocument/2006/relationships/hyperlink" Target="http://www.allaboutcareers.com/careers/job-profile/energy-engineer" TargetMode="External"/><Relationship Id="rId18" Type="http://schemas.openxmlformats.org/officeDocument/2006/relationships/hyperlink" Target="http://www.allaboutcareers.com/careers/job-profile/graphic-designer" TargetMode="External"/><Relationship Id="rId26" Type="http://schemas.openxmlformats.org/officeDocument/2006/relationships/hyperlink" Target="http://www.allaboutcareers.com/careers/job-profile/operational-researcher" TargetMode="External"/><Relationship Id="rId3" Type="http://schemas.openxmlformats.org/officeDocument/2006/relationships/hyperlink" Target="http://www.allaboutcareers.com/careers/job-profile/air-traffic-controller" TargetMode="External"/><Relationship Id="rId21" Type="http://schemas.openxmlformats.org/officeDocument/2006/relationships/hyperlink" Target="http://www.allaboutcareers.com/careers/job-profile/insurance-risk-surveyor" TargetMode="External"/><Relationship Id="rId34" Type="http://schemas.openxmlformats.org/officeDocument/2006/relationships/hyperlink" Target="http://www.allaboutcareers.com/careers/job-profile/telecommunications-researcher" TargetMode="External"/><Relationship Id="rId7" Type="http://schemas.openxmlformats.org/officeDocument/2006/relationships/hyperlink" Target="http://www.allaboutcareers.com/careers/job-profile/banker" TargetMode="External"/><Relationship Id="rId12" Type="http://schemas.openxmlformats.org/officeDocument/2006/relationships/hyperlink" Target="http://www.allaboutcareers.com/careers/job-profile/corporate-treasurer" TargetMode="External"/><Relationship Id="rId17" Type="http://schemas.openxmlformats.org/officeDocument/2006/relationships/hyperlink" Target="http://www.allaboutcareers.com/careers/job-profile/geophysical-data-processor" TargetMode="External"/><Relationship Id="rId25" Type="http://schemas.openxmlformats.org/officeDocument/2006/relationships/hyperlink" Target="http://www.allaboutcareers.com/careers/job-profile/oceanographer" TargetMode="External"/><Relationship Id="rId33" Type="http://schemas.openxmlformats.org/officeDocument/2006/relationships/hyperlink" Target="http://www.allaboutcareers.com/careers/job-profile/telecommunications-engineer" TargetMode="External"/><Relationship Id="rId2" Type="http://schemas.openxmlformats.org/officeDocument/2006/relationships/hyperlink" Target="http://www.allaboutcareers.com/careers/job-profile/aeronautical-engineer" TargetMode="External"/><Relationship Id="rId16" Type="http://schemas.openxmlformats.org/officeDocument/2006/relationships/hyperlink" Target="http://www.allaboutcareers.com/careers/job-profile/geographical-information-systems-officer" TargetMode="External"/><Relationship Id="rId20" Type="http://schemas.openxmlformats.org/officeDocument/2006/relationships/hyperlink" Target="http://www.allaboutcareers.com/careers/job-profile/information-system-manager" TargetMode="External"/><Relationship Id="rId29" Type="http://schemas.openxmlformats.org/officeDocument/2006/relationships/hyperlink" Target="http://www.allaboutcareers.com/careers/job-profile/project-support-officer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allaboutcareers.com/careers/job-profile/automotive-engineer" TargetMode="External"/><Relationship Id="rId11" Type="http://schemas.openxmlformats.org/officeDocument/2006/relationships/hyperlink" Target="http://www.allaboutcareers.com/careers/job-profile/communications-engineer" TargetMode="External"/><Relationship Id="rId24" Type="http://schemas.openxmlformats.org/officeDocument/2006/relationships/hyperlink" Target="http://www.allaboutcareers.com/careers/job-profile/manufacturing-systems-engineer" TargetMode="External"/><Relationship Id="rId32" Type="http://schemas.openxmlformats.org/officeDocument/2006/relationships/hyperlink" Target="http://www.allaboutcareers.com/careers/job-profile/technical-sales-engineer" TargetMode="External"/><Relationship Id="rId5" Type="http://schemas.openxmlformats.org/officeDocument/2006/relationships/hyperlink" Target="http://www.allaboutcareers.com/careers/job-profile/armed-forces-technical-officer" TargetMode="External"/><Relationship Id="rId15" Type="http://schemas.openxmlformats.org/officeDocument/2006/relationships/hyperlink" Target="http://www.allaboutcareers.com/careers/job-profile/financial-risk-analyst" TargetMode="External"/><Relationship Id="rId23" Type="http://schemas.openxmlformats.org/officeDocument/2006/relationships/hyperlink" Target="http://www.allaboutcareers.com/careers/job-profile/logistics-distribution-manager" TargetMode="External"/><Relationship Id="rId28" Type="http://schemas.openxmlformats.org/officeDocument/2006/relationships/hyperlink" Target="http://www.allaboutcareers.com/careers/job-profile/project-manager" TargetMode="External"/><Relationship Id="rId10" Type="http://schemas.openxmlformats.org/officeDocument/2006/relationships/hyperlink" Target="http://www.allaboutcareers.com/careers/job-profile/chartered-certified-accountant" TargetMode="External"/><Relationship Id="rId19" Type="http://schemas.openxmlformats.org/officeDocument/2006/relationships/hyperlink" Target="http://www.allaboutcareers.com/careers/job-profile/hydrographic-surveyor" TargetMode="External"/><Relationship Id="rId31" Type="http://schemas.openxmlformats.org/officeDocument/2006/relationships/hyperlink" Target="http://www.allaboutcareers.com/careers/job-profile/technical-author" TargetMode="External"/><Relationship Id="rId4" Type="http://schemas.openxmlformats.org/officeDocument/2006/relationships/hyperlink" Target="http://www.allaboutcareers.com/careers/job-profile/archaeologist" TargetMode="External"/><Relationship Id="rId9" Type="http://schemas.openxmlformats.org/officeDocument/2006/relationships/hyperlink" Target="http://www.allaboutcareers.com/careers/job-profile/cartographer" TargetMode="External"/><Relationship Id="rId14" Type="http://schemas.openxmlformats.org/officeDocument/2006/relationships/hyperlink" Target="http://www.allaboutcareers.com/careers/job-profile/film-video-editor" TargetMode="External"/><Relationship Id="rId22" Type="http://schemas.openxmlformats.org/officeDocument/2006/relationships/hyperlink" Target="http://www.allaboutcareers.com/careers/job-profile/it-sales-professional" TargetMode="External"/><Relationship Id="rId27" Type="http://schemas.openxmlformats.org/officeDocument/2006/relationships/hyperlink" Target="http://www.allaboutcareers.com/careers/job-profile/patent-examiner" TargetMode="External"/><Relationship Id="rId30" Type="http://schemas.openxmlformats.org/officeDocument/2006/relationships/hyperlink" Target="http://www.allaboutcareers.com/careers/job-profile/secondary-school-teacher" TargetMode="External"/><Relationship Id="rId35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hyperlink" Target="http://www.prospects.ac.uk/marketing_executive_job_description.htm" TargetMode="External"/><Relationship Id="rId7" Type="http://schemas.openxmlformats.org/officeDocument/2006/relationships/hyperlink" Target="http://www.business-directory-uk.co.uk/search-results.htm?cx=007089986962457452765:0dhzduzvz10&amp;cof=FORID:10&amp;ie=UTF-8&amp;q=IT&amp;sa=Search" TargetMode="External"/><Relationship Id="rId2" Type="http://schemas.openxmlformats.org/officeDocument/2006/relationships/hyperlink" Target="http://www.prospects.ac.uk/it_sales_professional_job_descriptio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List_of_the_largest_information_technology_companies" TargetMode="External"/><Relationship Id="rId5" Type="http://schemas.openxmlformats.org/officeDocument/2006/relationships/hyperlink" Target="http://www.prospects.ac.uk/information_technology_sector_overview.htm" TargetMode="External"/><Relationship Id="rId4" Type="http://schemas.openxmlformats.org/officeDocument/2006/relationships/hyperlink" Target="http://www.prospects.ac.uk/communications_engineer_job_description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duate-jobs.com/graduate-schem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s://targetjobs.co.uk/graduate-schemes" TargetMode="External"/><Relationship Id="rId4" Type="http://schemas.openxmlformats.org/officeDocument/2006/relationships/hyperlink" Target="http://www.prospects.ac.uk/graduate_job_search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598810"/>
            <a:ext cx="86912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prstClr val="black"/>
                </a:solidFill>
              </a:rPr>
              <a:t>Aber</a:t>
            </a:r>
            <a:r>
              <a:rPr lang="en-GB" sz="3200" b="1" dirty="0" smtClean="0">
                <a:solidFill>
                  <a:prstClr val="black"/>
                </a:solidFill>
              </a:rPr>
              <a:t> Careers</a:t>
            </a:r>
          </a:p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Your Service/Your Future</a:t>
            </a:r>
          </a:p>
          <a:p>
            <a:pPr algn="ctr"/>
            <a:endParaRPr lang="en-GB" sz="4000" b="1" dirty="0" smtClean="0">
              <a:solidFill>
                <a:prstClr val="black"/>
              </a:solidFill>
            </a:endParaRPr>
          </a:p>
          <a:p>
            <a:pPr algn="ctr"/>
            <a:r>
              <a:rPr lang="en-GB" sz="4400" b="1" dirty="0" smtClean="0">
                <a:solidFill>
                  <a:schemeClr val="accent6">
                    <a:lumMod val="75000"/>
                  </a:schemeClr>
                </a:solidFill>
              </a:rPr>
              <a:t>Careers outside of computing</a:t>
            </a:r>
          </a:p>
          <a:p>
            <a:pPr algn="ctr"/>
            <a:endParaRPr lang="en-GB" sz="4000" dirty="0" smtClean="0">
              <a:solidFill>
                <a:prstClr val="black"/>
              </a:solidFill>
            </a:endParaRPr>
          </a:p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Bev Herring</a:t>
            </a:r>
          </a:p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Careers Consultant – IMPACS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72" y="2420888"/>
            <a:ext cx="56166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defRPr/>
            </a:pPr>
            <a:endParaRPr lang="en-GB" sz="2400" i="1" dirty="0">
              <a:solidFill>
                <a:prstClr val="black"/>
              </a:solidFill>
              <a:latin typeface="Verdan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976" y="6196567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823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Postgraduate study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Not always essential but could give you an edge</a:t>
            </a:r>
          </a:p>
          <a:p>
            <a:pPr lvl="1"/>
            <a:r>
              <a:rPr lang="en-GB" sz="2400" dirty="0" smtClean="0"/>
              <a:t>Will allow you to specialise</a:t>
            </a:r>
          </a:p>
          <a:p>
            <a:pPr lvl="1"/>
            <a:r>
              <a:rPr lang="en-GB" sz="2400" dirty="0" smtClean="0"/>
              <a:t>Necessary for an academic/research career</a:t>
            </a:r>
          </a:p>
          <a:p>
            <a:r>
              <a:rPr lang="en-GB" sz="2800" dirty="0" smtClean="0"/>
              <a:t>Search PG courses here</a:t>
            </a:r>
          </a:p>
          <a:p>
            <a:r>
              <a:rPr lang="en-GB" sz="2800" dirty="0">
                <a:hlinkClick r:id="rId3"/>
              </a:rPr>
              <a:t>http://www.findamasters.com</a:t>
            </a:r>
            <a:r>
              <a:rPr lang="en-GB" sz="2800" dirty="0" smtClean="0">
                <a:hlinkClick r:id="rId3"/>
              </a:rPr>
              <a:t>/</a:t>
            </a:r>
            <a:r>
              <a:rPr lang="en-GB" sz="2800" dirty="0" smtClean="0"/>
              <a:t> </a:t>
            </a:r>
          </a:p>
          <a:p>
            <a:r>
              <a:rPr lang="en-GB" sz="2800" dirty="0">
                <a:hlinkClick r:id="rId4"/>
              </a:rPr>
              <a:t>http://www.findaphd.com</a:t>
            </a:r>
            <a:r>
              <a:rPr lang="en-GB" sz="2800" dirty="0" smtClean="0">
                <a:hlinkClick r:id="rId4"/>
              </a:rPr>
              <a:t>/</a:t>
            </a:r>
            <a:endParaRPr lang="en-GB" sz="2800" dirty="0" smtClean="0"/>
          </a:p>
          <a:p>
            <a:r>
              <a:rPr lang="en-GB" sz="2800" dirty="0" smtClean="0"/>
              <a:t>Or consider a conversion course i.e. </a:t>
            </a:r>
          </a:p>
          <a:p>
            <a:r>
              <a:rPr lang="en-GB" sz="2800" dirty="0" smtClean="0">
                <a:hlinkClick r:id="rId5"/>
              </a:rPr>
              <a:t>Law (GDL)</a:t>
            </a:r>
            <a:r>
              <a:rPr lang="en-GB" sz="2800" dirty="0" smtClean="0"/>
              <a:t>  </a:t>
            </a:r>
            <a:r>
              <a:rPr lang="en-GB" sz="1800" dirty="0" smtClean="0">
                <a:hlinkClick r:id="rId6"/>
              </a:rPr>
              <a:t>http</a:t>
            </a:r>
            <a:r>
              <a:rPr lang="en-GB" sz="1800" dirty="0">
                <a:hlinkClick r:id="rId6"/>
              </a:rPr>
              <a:t>://jobs.thelawyer.com/jobs/information-technology</a:t>
            </a:r>
            <a:r>
              <a:rPr lang="en-GB" sz="1800" dirty="0" smtClean="0">
                <a:hlinkClick r:id="rId6"/>
              </a:rPr>
              <a:t>/</a:t>
            </a:r>
            <a:r>
              <a:rPr lang="en-GB" sz="1800" dirty="0" smtClean="0"/>
              <a:t> </a:t>
            </a:r>
          </a:p>
          <a:p>
            <a:r>
              <a:rPr lang="en-GB" sz="2800" dirty="0" smtClean="0">
                <a:hlinkClick r:id="rId7"/>
              </a:rPr>
              <a:t>PGCE</a:t>
            </a:r>
            <a:endParaRPr lang="en-GB" sz="2800" dirty="0" smtClean="0"/>
          </a:p>
          <a:p>
            <a:r>
              <a:rPr lang="en-GB" sz="2800" dirty="0" smtClean="0">
                <a:hlinkClick r:id="rId8"/>
              </a:rPr>
              <a:t>PGCE (Post 16)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976" y="6196567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269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accent6">
                    <a:lumMod val="75000"/>
                  </a:schemeClr>
                </a:solidFill>
              </a:rPr>
              <a:t>Focus on teaching</a:t>
            </a:r>
            <a:endParaRPr lang="en-GB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976" y="6196567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75821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1" y="2793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									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Let’s start with the 								incentives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325151"/>
              </p:ext>
            </p:extLst>
          </p:nvPr>
        </p:nvGraphicFramePr>
        <p:xfrm>
          <a:off x="457200" y="2276871"/>
          <a:ext cx="8229600" cy="2304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6376"/>
                <a:gridCol w="589497"/>
                <a:gridCol w="559832"/>
                <a:gridCol w="789572"/>
                <a:gridCol w="877933"/>
                <a:gridCol w="719514"/>
                <a:gridCol w="1033197"/>
                <a:gridCol w="761170"/>
                <a:gridCol w="559832"/>
                <a:gridCol w="969451"/>
                <a:gridCol w="523226"/>
              </a:tblGrid>
              <a:tr h="92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Eligibility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Physics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Maths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Chemistry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/Computing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Languages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Biology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English, history, music, RE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Geography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D&amp;T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Primary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Primary maths 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specialism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0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Scholarship*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£30000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£25000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£25000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0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r>
                        <a:rPr lang="en-GB" sz="1000" baseline="30000">
                          <a:effectLst/>
                        </a:rPr>
                        <a:t>st</a:t>
                      </a:r>
                      <a:r>
                        <a:rPr lang="en-GB" sz="1000">
                          <a:effectLst/>
                        </a:rPr>
                        <a:t> or PhD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£30000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£25000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£25000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£25000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£20000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£9000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£15000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£12000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£3000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£6000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2:1 or Masters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£25000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£25000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£20000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£25000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£15000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£4000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£15000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£9000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£3000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£6000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0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2:2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£25000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£25000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£20000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£20000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£15000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£15000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£6000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0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Other**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£9000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£9000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4" marR="681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£3000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7389" y="494116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www.ucas.com/ucas/teacher-training/finance-and-support</a:t>
            </a:r>
            <a:r>
              <a:rPr lang="en-GB" dirty="0" smtClean="0"/>
              <a:t> </a:t>
            </a:r>
            <a:r>
              <a:rPr lang="en-GB" alt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altLang="en-US" sz="3200" dirty="0"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541" y="6141497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583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									</a:t>
            </a:r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</a:rPr>
              <a:t>A little knowledge 								goes a long way!</a:t>
            </a:r>
            <a:endParaRPr lang="en-GB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Know the sector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Teaching and education sector insight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Know the role requirements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Secondary school teacher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170570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12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									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What route?</a:t>
            </a:r>
            <a:b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dirty="0" smtClean="0"/>
              <a:t>									 </a:t>
            </a:r>
            <a:r>
              <a:rPr lang="en-GB" sz="2700" dirty="0" smtClean="0"/>
              <a:t>(via UCAS system)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160020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University-based</a:t>
            </a:r>
            <a:r>
              <a:rPr lang="en-GB" b="1" dirty="0"/>
              <a:t> Postgraduate or Professional Certificate in Education (</a:t>
            </a:r>
            <a:r>
              <a:rPr lang="en-GB" b="1" dirty="0">
                <a:hlinkClick r:id="rId3"/>
              </a:rPr>
              <a:t>PGCE</a:t>
            </a:r>
            <a:r>
              <a:rPr lang="en-GB" b="1" dirty="0"/>
              <a:t>)</a:t>
            </a:r>
          </a:p>
          <a:p>
            <a:pPr marL="0" indent="0">
              <a:buNone/>
            </a:pPr>
            <a:r>
              <a:rPr lang="en-GB" dirty="0" smtClean="0"/>
              <a:t>University based for 1 year.  24 </a:t>
            </a:r>
            <a:r>
              <a:rPr lang="en-GB" dirty="0"/>
              <a:t>weeks </a:t>
            </a:r>
            <a:r>
              <a:rPr lang="en-GB" dirty="0" smtClean="0"/>
              <a:t>on placement in </a:t>
            </a:r>
            <a:r>
              <a:rPr lang="en-GB" dirty="0"/>
              <a:t>at least two </a:t>
            </a:r>
            <a:r>
              <a:rPr lang="en-GB" dirty="0" smtClean="0"/>
              <a:t>	schools</a:t>
            </a:r>
            <a:r>
              <a:rPr lang="en-GB" dirty="0"/>
              <a:t>. </a:t>
            </a:r>
            <a:r>
              <a:rPr lang="en-GB" dirty="0" smtClean="0"/>
              <a:t>Placements </a:t>
            </a:r>
            <a:r>
              <a:rPr lang="en-GB" dirty="0"/>
              <a:t>are arranged by the </a:t>
            </a:r>
            <a:r>
              <a:rPr lang="en-GB" dirty="0" smtClean="0"/>
              <a:t>HEI </a:t>
            </a:r>
            <a:r>
              <a:rPr lang="en-GB" dirty="0"/>
              <a:t>with </a:t>
            </a:r>
            <a:r>
              <a:rPr lang="en-GB" dirty="0" smtClean="0"/>
              <a:t>their </a:t>
            </a:r>
            <a:r>
              <a:rPr lang="en-GB" dirty="0"/>
              <a:t>partner </a:t>
            </a:r>
            <a:r>
              <a:rPr lang="en-GB" dirty="0" smtClean="0"/>
              <a:t>	schools</a:t>
            </a:r>
            <a:r>
              <a:rPr lang="en-GB" dirty="0"/>
              <a:t>.</a:t>
            </a:r>
          </a:p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School-centred </a:t>
            </a:r>
            <a:r>
              <a:rPr lang="en-GB" b="1" dirty="0"/>
              <a:t>initial teacher training (SCITT</a:t>
            </a:r>
            <a:r>
              <a:rPr lang="en-GB" b="1" dirty="0" smtClean="0"/>
              <a:t>) (England only)</a:t>
            </a:r>
            <a:endParaRPr lang="en-GB" b="1" dirty="0"/>
          </a:p>
          <a:p>
            <a:r>
              <a:rPr lang="en-GB" b="1" dirty="0" smtClean="0"/>
              <a:t>School Direct (England only)</a:t>
            </a:r>
            <a:endParaRPr lang="en-GB" b="1" dirty="0"/>
          </a:p>
          <a:p>
            <a:pPr marL="0" indent="0">
              <a:buNone/>
            </a:pPr>
            <a:r>
              <a:rPr lang="en-GB" dirty="0" smtClean="0">
                <a:hlinkClick r:id="rId4"/>
              </a:rPr>
              <a:t>More about school led training</a:t>
            </a:r>
            <a:r>
              <a:rPr lang="en-GB" dirty="0" smtClean="0"/>
              <a:t> (be aware they often look for 3 years previous experience)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369" y="6113714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119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600" y="5611433"/>
            <a:ext cx="1684800" cy="4797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									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What route? 			</a:t>
            </a:r>
            <a:r>
              <a:rPr lang="en-GB" dirty="0" smtClean="0"/>
              <a:t>					     </a:t>
            </a:r>
            <a:r>
              <a:rPr lang="en-GB" sz="2700" dirty="0" smtClean="0"/>
              <a:t>(via direct applications)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40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hlinkClick r:id="rId4"/>
              </a:rPr>
              <a:t> Teach First</a:t>
            </a:r>
            <a:r>
              <a:rPr lang="en-GB" dirty="0" smtClean="0"/>
              <a:t>  </a:t>
            </a:r>
            <a:r>
              <a:rPr lang="en-GB" dirty="0"/>
              <a:t>– this programme is for high quality graduates with leadership potential to become inspirational leaders in low income communities. Following six weeks intensive training, you'll teach in a school for two years while working towards a PGCE.</a:t>
            </a:r>
          </a:p>
          <a:p>
            <a:r>
              <a:rPr lang="en-GB" dirty="0" smtClean="0">
                <a:hlinkClick r:id="rId5" tooltip="Teacher Training &amp; Education in Wales website"/>
              </a:rPr>
              <a:t>Graduate </a:t>
            </a:r>
            <a:r>
              <a:rPr lang="en-GB" dirty="0">
                <a:hlinkClick r:id="rId5" tooltip="Teacher Training &amp; Education in Wales website"/>
              </a:rPr>
              <a:t>Teacher Programme (GTP) in Wales</a:t>
            </a:r>
            <a:r>
              <a:rPr lang="en-GB" dirty="0"/>
              <a:t> – this gives you the chance to qualify as a teacher 'on the job'. You'll work as an unqualified teacher in a school while you train. Your programme will be individually designed to help you achieve QTS.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480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Researchers in schools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Teacher training and professional development programme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exclusive to researchers </a:t>
            </a:r>
            <a:r>
              <a:rPr lang="en-GB" dirty="0" smtClean="0"/>
              <a:t>who have completed a doctorate</a:t>
            </a:r>
          </a:p>
          <a:p>
            <a:r>
              <a:rPr lang="en-GB" dirty="0" smtClean="0"/>
              <a:t>Train as a teacher, while retaining an academic profile.</a:t>
            </a:r>
          </a:p>
          <a:p>
            <a:r>
              <a:rPr lang="en-GB" dirty="0" smtClean="0"/>
              <a:t>Year 1 £19,000 funding and £11,000 shortage uplift</a:t>
            </a:r>
            <a:r>
              <a:rPr lang="en-GB" dirty="0"/>
              <a:t> </a:t>
            </a:r>
            <a:r>
              <a:rPr lang="en-GB" dirty="0" smtClean="0"/>
              <a:t>= £30,000 rising to £36,600 Year 2  (more for London fringe)</a:t>
            </a:r>
          </a:p>
          <a:p>
            <a:r>
              <a:rPr lang="en-GB" dirty="0" smtClean="0"/>
              <a:t>One day a week to pursue own research</a:t>
            </a:r>
          </a:p>
          <a:p>
            <a:r>
              <a:rPr lang="en-GB" dirty="0" smtClean="0"/>
              <a:t>£1000 budget to support attending conferences etc.</a:t>
            </a:r>
          </a:p>
          <a:p>
            <a:r>
              <a:rPr lang="en-GB" dirty="0" smtClean="0"/>
              <a:t>10 weeks a year holiday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068841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70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	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Get experienced!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GB" dirty="0"/>
              <a:t>Get some </a:t>
            </a:r>
            <a:r>
              <a:rPr lang="en-GB" b="1" dirty="0"/>
              <a:t>experience in the classroom </a:t>
            </a:r>
            <a:r>
              <a:rPr lang="en-GB" dirty="0"/>
              <a:t>for the age range you are interested in teaching - contact schools in your area to observe </a:t>
            </a:r>
            <a:r>
              <a:rPr lang="en-GB" dirty="0" smtClean="0"/>
              <a:t>lessons.  </a:t>
            </a:r>
          </a:p>
          <a:p>
            <a:pPr fontAlgn="base"/>
            <a:r>
              <a:rPr lang="en-GB" dirty="0" smtClean="0"/>
              <a:t>You may want to consider our </a:t>
            </a:r>
            <a:r>
              <a:rPr lang="en-GB" dirty="0" err="1" smtClean="0"/>
              <a:t>Penglais</a:t>
            </a:r>
            <a:r>
              <a:rPr lang="en-GB" dirty="0" smtClean="0"/>
              <a:t> School work experience 3 days (January 2016) or </a:t>
            </a:r>
            <a:r>
              <a:rPr lang="en-GB" dirty="0" smtClean="0">
                <a:hlinkClick r:id="rId2"/>
              </a:rPr>
              <a:t>School Experience Programme</a:t>
            </a:r>
            <a:endParaRPr lang="en-GB" dirty="0" smtClean="0"/>
          </a:p>
          <a:p>
            <a:pPr fontAlgn="base"/>
            <a:r>
              <a:rPr lang="en-GB" dirty="0" smtClean="0"/>
              <a:t>Build your </a:t>
            </a:r>
            <a:r>
              <a:rPr lang="en-GB" b="1" dirty="0" smtClean="0"/>
              <a:t>experience with young people </a:t>
            </a:r>
            <a:r>
              <a:rPr lang="en-GB" dirty="0" smtClean="0"/>
              <a:t>in general</a:t>
            </a:r>
          </a:p>
          <a:p>
            <a:pPr fontAlgn="base"/>
            <a:r>
              <a:rPr lang="en-GB" b="1" dirty="0" smtClean="0"/>
              <a:t>Recognise</a:t>
            </a:r>
            <a:r>
              <a:rPr lang="en-GB" dirty="0" smtClean="0"/>
              <a:t> the knowledge, </a:t>
            </a:r>
            <a:r>
              <a:rPr lang="en-GB" b="1" dirty="0" smtClean="0"/>
              <a:t>experience </a:t>
            </a:r>
            <a:r>
              <a:rPr lang="en-GB" dirty="0" smtClean="0"/>
              <a:t>and skills </a:t>
            </a:r>
            <a:r>
              <a:rPr lang="en-GB" b="1" dirty="0" smtClean="0"/>
              <a:t>you have already!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068841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660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600" y="5611433"/>
            <a:ext cx="1684800" cy="4797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706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									</a:t>
            </a:r>
            <a:r>
              <a:rPr lang="en-GB" sz="5300" b="1" i="1" dirty="0" smtClean="0">
                <a:solidFill>
                  <a:schemeClr val="accent6">
                    <a:lumMod val="75000"/>
                  </a:schemeClr>
                </a:solidFill>
              </a:rPr>
              <a:t>Requirements</a:t>
            </a:r>
            <a:endParaRPr lang="en-GB" sz="53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degree </a:t>
            </a:r>
            <a:r>
              <a:rPr lang="en-GB" dirty="0" smtClean="0"/>
              <a:t>(subject specific for secondary)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GCSE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English and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Maths </a:t>
            </a:r>
            <a:r>
              <a:rPr lang="en-GB" dirty="0"/>
              <a:t>at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grade C or </a:t>
            </a:r>
            <a:r>
              <a:rPr lang="en-GB" dirty="0"/>
              <a:t>above (or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grade B if you're applying in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Wales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smtClean="0"/>
              <a:t>In </a:t>
            </a:r>
            <a:r>
              <a:rPr lang="en-GB" dirty="0"/>
              <a:t>England and Wales you'll also need to have passed the </a:t>
            </a:r>
            <a:r>
              <a:rPr lang="en-GB" dirty="0">
                <a:hlinkClick r:id="rId4" tooltip="Department for Education website"/>
              </a:rPr>
              <a:t>professional skills tests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527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				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Be ready for </a:t>
            </a:r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</a:rPr>
              <a:t>27</a:t>
            </a:r>
            <a:r>
              <a:rPr lang="en-GB" b="1" i="1" baseline="30000" dirty="0" smtClean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</a:rPr>
              <a:t> Oct!</a:t>
            </a:r>
            <a:endParaRPr lang="en-GB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23" y="160020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From 27</a:t>
            </a:r>
            <a:r>
              <a:rPr lang="en-GB" baseline="30000" dirty="0" smtClean="0"/>
              <a:t>th</a:t>
            </a:r>
            <a:r>
              <a:rPr lang="en-GB" dirty="0" smtClean="0"/>
              <a:t> October, </a:t>
            </a:r>
            <a:r>
              <a:rPr lang="en-GB" dirty="0"/>
              <a:t>UCAS Teacher Training will accept </a:t>
            </a:r>
            <a:r>
              <a:rPr lang="en-GB" dirty="0" smtClean="0"/>
              <a:t>2016 </a:t>
            </a:r>
            <a:r>
              <a:rPr lang="en-GB" dirty="0"/>
              <a:t>admissions for:</a:t>
            </a:r>
          </a:p>
          <a:p>
            <a:r>
              <a:rPr lang="en-GB" dirty="0"/>
              <a:t>University-based teacher training programmes such as the PGCE</a:t>
            </a:r>
          </a:p>
          <a:p>
            <a:r>
              <a:rPr lang="en-GB" dirty="0"/>
              <a:t>School-centred initial teacher training (SCITT) programmes</a:t>
            </a:r>
          </a:p>
          <a:p>
            <a:r>
              <a:rPr lang="en-GB" dirty="0"/>
              <a:t>School Direct and School Direct (salaried) training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u="sng" dirty="0" smtClean="0">
                <a:hlinkClick r:id="rId3"/>
              </a:rPr>
              <a:t>http://www.ucas.com/how-it-all-works/teacher-training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* The search tool will be open from 6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126165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3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Today’s focus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ectors that employ IT graduates</a:t>
            </a:r>
          </a:p>
          <a:p>
            <a:r>
              <a:rPr lang="en-GB" dirty="0" smtClean="0"/>
              <a:t>Various roles you may not have considered</a:t>
            </a:r>
          </a:p>
          <a:p>
            <a:r>
              <a:rPr lang="en-GB" dirty="0" smtClean="0"/>
              <a:t>Research tools</a:t>
            </a:r>
          </a:p>
          <a:p>
            <a:r>
              <a:rPr lang="en-GB" dirty="0" smtClean="0"/>
              <a:t>Focus on teaching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976" y="6196567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96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600" y="5611433"/>
            <a:ext cx="1684800" cy="4797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					</a:t>
            </a:r>
            <a:r>
              <a:rPr lang="en-GB" sz="4900" b="1" i="1" dirty="0" smtClean="0">
                <a:solidFill>
                  <a:schemeClr val="accent6">
                    <a:lumMod val="75000"/>
                  </a:schemeClr>
                </a:solidFill>
              </a:rPr>
              <a:t>Application </a:t>
            </a:r>
            <a:r>
              <a:rPr lang="en-GB" sz="4900" b="1" i="1" dirty="0">
                <a:solidFill>
                  <a:schemeClr val="accent6">
                    <a:lumMod val="75000"/>
                  </a:schemeClr>
                </a:solidFill>
              </a:rPr>
              <a:t>periods</a:t>
            </a:r>
            <a:r>
              <a:rPr lang="en-GB" sz="4900" b="1" i="1" dirty="0"/>
              <a:t/>
            </a:r>
            <a:br>
              <a:rPr lang="en-GB" sz="4900" b="1" i="1" dirty="0"/>
            </a:br>
            <a:r>
              <a:rPr lang="en-GB" sz="4900" b="1" i="1" dirty="0" smtClean="0"/>
              <a:t/>
            </a:r>
            <a:br>
              <a:rPr lang="en-GB" sz="4900" b="1" i="1" dirty="0" smtClean="0"/>
            </a:br>
            <a:r>
              <a:rPr lang="en-GB" dirty="0" smtClean="0"/>
              <a:t>					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7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Apply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GB" dirty="0"/>
              <a:t> – opens on </a:t>
            </a:r>
            <a:r>
              <a:rPr lang="en-GB" dirty="0" smtClean="0"/>
              <a:t>27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r>
              <a:rPr lang="en-GB" dirty="0"/>
              <a:t> </a:t>
            </a:r>
            <a:r>
              <a:rPr lang="en-GB" dirty="0" smtClean="0"/>
              <a:t>2015</a:t>
            </a:r>
          </a:p>
          <a:p>
            <a:r>
              <a:rPr lang="en-GB" dirty="0" smtClean="0"/>
              <a:t> </a:t>
            </a:r>
            <a:r>
              <a:rPr lang="en-GB" dirty="0"/>
              <a:t>one application -</a:t>
            </a:r>
            <a:r>
              <a:rPr lang="en-GB" dirty="0" smtClean="0"/>
              <a:t> </a:t>
            </a:r>
            <a:r>
              <a:rPr lang="en-GB" dirty="0"/>
              <a:t>three </a:t>
            </a:r>
            <a:r>
              <a:rPr lang="en-GB" dirty="0" smtClean="0"/>
              <a:t>choices </a:t>
            </a:r>
            <a:r>
              <a:rPr lang="en-GB" sz="2400" dirty="0" smtClean="0"/>
              <a:t>(can </a:t>
            </a:r>
            <a:r>
              <a:rPr lang="en-GB" sz="2400" dirty="0"/>
              <a:t>include any combination of training route, provider, subject or age </a:t>
            </a:r>
            <a:r>
              <a:rPr lang="en-GB" sz="2400" dirty="0" smtClean="0"/>
              <a:t>group) </a:t>
            </a:r>
            <a:endParaRPr lang="en-GB" sz="2400" dirty="0"/>
          </a:p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Apply 2</a:t>
            </a:r>
            <a:r>
              <a:rPr lang="en-GB" dirty="0"/>
              <a:t> – </a:t>
            </a:r>
            <a:r>
              <a:rPr lang="en-GB" dirty="0" smtClean="0"/>
              <a:t>Open from 9</a:t>
            </a:r>
            <a:r>
              <a:rPr lang="en-GB" baseline="30000" dirty="0" smtClean="0"/>
              <a:t>th</a:t>
            </a:r>
            <a:r>
              <a:rPr lang="en-GB" dirty="0" smtClean="0"/>
              <a:t> November 2015 </a:t>
            </a:r>
          </a:p>
          <a:p>
            <a:r>
              <a:rPr lang="en-GB" dirty="0" smtClean="0"/>
              <a:t>If unsuccessful </a:t>
            </a:r>
            <a:r>
              <a:rPr lang="en-GB" dirty="0"/>
              <a:t>in Apply </a:t>
            </a:r>
            <a:r>
              <a:rPr lang="en-GB" dirty="0" smtClean="0"/>
              <a:t>1. </a:t>
            </a:r>
            <a:r>
              <a:rPr lang="en-GB" dirty="0"/>
              <a:t>Y</a:t>
            </a:r>
            <a:r>
              <a:rPr lang="en-GB" dirty="0" smtClean="0"/>
              <a:t>ou </a:t>
            </a:r>
            <a:r>
              <a:rPr lang="en-GB" dirty="0"/>
              <a:t>make one application for one choice at a time until you are successful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*You must have already been through Apply 1 to        then access Apply 2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541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								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Following application </a:t>
            </a:r>
            <a:b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							for Apply 1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534" t="7955" r="29298" b="18859"/>
          <a:stretch/>
        </p:blipFill>
        <p:spPr>
          <a:xfrm>
            <a:off x="1403648" y="1988840"/>
            <a:ext cx="6531416" cy="432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10755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600" y="5611433"/>
            <a:ext cx="1684800" cy="4797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	</a:t>
            </a:r>
            <a:r>
              <a:rPr lang="en-GB" dirty="0" smtClean="0"/>
              <a:t>			</a:t>
            </a:r>
            <a:r>
              <a:rPr lang="en-GB" sz="4900" b="1" i="1" dirty="0" smtClean="0">
                <a:solidFill>
                  <a:schemeClr val="accent6">
                    <a:lumMod val="75000"/>
                  </a:schemeClr>
                </a:solidFill>
              </a:rPr>
              <a:t>Applying</a:t>
            </a:r>
            <a:endParaRPr lang="en-GB" sz="49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First you register to use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Apply</a:t>
            </a:r>
          </a:p>
          <a:p>
            <a:r>
              <a:rPr lang="en-GB" dirty="0"/>
              <a:t>Then you’ll get a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personal ID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GB" sz="1800" dirty="0" smtClean="0"/>
              <a:t>*</a:t>
            </a:r>
            <a:r>
              <a:rPr lang="en-GB" sz="1800" b="1" dirty="0" smtClean="0"/>
              <a:t>£23 one off charge </a:t>
            </a:r>
            <a:r>
              <a:rPr lang="en-GB" sz="1800" dirty="0" smtClean="0"/>
              <a:t> to cover administrative costs</a:t>
            </a:r>
          </a:p>
          <a:p>
            <a:r>
              <a:rPr lang="en-GB" dirty="0" smtClean="0"/>
              <a:t>Personal details</a:t>
            </a:r>
          </a:p>
          <a:p>
            <a:r>
              <a:rPr lang="en-GB" dirty="0" smtClean="0"/>
              <a:t>Additional information </a:t>
            </a:r>
            <a:r>
              <a:rPr lang="en-GB" sz="2100" dirty="0" smtClean="0"/>
              <a:t>(national identity – ethnic origin)</a:t>
            </a:r>
          </a:p>
          <a:p>
            <a:r>
              <a:rPr lang="en-GB" dirty="0" smtClean="0"/>
              <a:t>Programme choices (Apply 1 or 2)</a:t>
            </a:r>
          </a:p>
          <a:p>
            <a:r>
              <a:rPr lang="en-GB" dirty="0" smtClean="0"/>
              <a:t>Education so far</a:t>
            </a:r>
          </a:p>
          <a:p>
            <a:r>
              <a:rPr lang="en-GB" dirty="0" smtClean="0"/>
              <a:t>School and work experience </a:t>
            </a:r>
            <a:r>
              <a:rPr lang="en-GB" sz="1900" dirty="0" smtClean="0"/>
              <a:t>(facts more detail in personal statement)</a:t>
            </a:r>
          </a:p>
          <a:p>
            <a:r>
              <a:rPr lang="en-GB" dirty="0" smtClean="0"/>
              <a:t>Personal statement</a:t>
            </a:r>
          </a:p>
          <a:p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27416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600" y="5611433"/>
            <a:ext cx="1684800" cy="4797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		</a:t>
            </a:r>
            <a:r>
              <a:rPr lang="en-GB" sz="4900" b="1" i="1" dirty="0" smtClean="0">
                <a:solidFill>
                  <a:schemeClr val="accent6">
                    <a:lumMod val="75000"/>
                  </a:schemeClr>
                </a:solidFill>
              </a:rPr>
              <a:t>The personal statement		</a:t>
            </a:r>
            <a:endParaRPr lang="en-GB" sz="49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69903"/>
          </a:xfrm>
        </p:spPr>
        <p:txBody>
          <a:bodyPr>
            <a:normAutofit fontScale="85000" lnSpcReduction="20000"/>
          </a:bodyPr>
          <a:lstStyle/>
          <a:p>
            <a:r>
              <a:rPr lang="en-GB" sz="3600" dirty="0" smtClean="0"/>
              <a:t>Only one PS for all choices in both Apply 1 &amp; 2</a:t>
            </a:r>
          </a:p>
          <a:p>
            <a:r>
              <a:rPr lang="en-GB" sz="3600" dirty="0"/>
              <a:t>4,000 characters or 47 lines of text (including spaces). </a:t>
            </a:r>
          </a:p>
          <a:p>
            <a:r>
              <a:rPr lang="en-GB" sz="3600" dirty="0"/>
              <a:t>Write in English (or Welsh if you’re applying to Welsh providers</a:t>
            </a:r>
            <a:r>
              <a:rPr lang="en-GB" sz="3600" dirty="0" smtClean="0"/>
              <a:t>).</a:t>
            </a:r>
            <a:endParaRPr lang="en-GB" sz="3600" dirty="0"/>
          </a:p>
          <a:p>
            <a:r>
              <a:rPr lang="en-GB" sz="3600" dirty="0"/>
              <a:t>Get the grammar and punctuation right.</a:t>
            </a:r>
          </a:p>
          <a:p>
            <a:r>
              <a:rPr lang="en-GB" sz="3600" dirty="0"/>
              <a:t>Write your statement first then copy and paste it into your application. </a:t>
            </a:r>
          </a:p>
          <a:p>
            <a:pPr marL="0" indent="0">
              <a:buNone/>
            </a:pPr>
            <a:r>
              <a:rPr lang="en-GB" sz="3600" dirty="0"/>
              <a:t>*</a:t>
            </a: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Bring in to ‘drop in’ checked by an adviser!</a:t>
            </a:r>
          </a:p>
          <a:p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859186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600" y="5611433"/>
            <a:ext cx="1684800" cy="4797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 smtClean="0"/>
              <a:t>					</a:t>
            </a:r>
            <a:r>
              <a:rPr lang="en-GB" sz="5300" b="1" i="1" dirty="0" smtClean="0">
                <a:solidFill>
                  <a:schemeClr val="accent6">
                    <a:lumMod val="75000"/>
                  </a:schemeClr>
                </a:solidFill>
              </a:rPr>
              <a:t>Include:</a:t>
            </a:r>
            <a:br>
              <a:rPr lang="en-GB" sz="53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dirty="0" smtClean="0"/>
              <a:t>					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evidence </a:t>
            </a:r>
            <a:r>
              <a:rPr lang="en-GB" dirty="0"/>
              <a:t>that you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understand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/>
              <a:t>the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rewards and challenges</a:t>
            </a:r>
            <a:r>
              <a:rPr lang="en-GB" b="1" dirty="0"/>
              <a:t> </a:t>
            </a:r>
            <a:r>
              <a:rPr lang="en-GB" dirty="0"/>
              <a:t>of </a:t>
            </a:r>
            <a:r>
              <a:rPr lang="en-GB" dirty="0" smtClean="0"/>
              <a:t>teaching</a:t>
            </a:r>
          </a:p>
          <a:p>
            <a:r>
              <a:rPr lang="en-GB" dirty="0" smtClean="0"/>
              <a:t>Show your passion, motivation and enthusiasm through:</a:t>
            </a:r>
            <a:endParaRPr lang="en-GB" dirty="0"/>
          </a:p>
          <a:p>
            <a:pPr lvl="1"/>
            <a:r>
              <a:rPr lang="en-GB" dirty="0" smtClean="0"/>
              <a:t>your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previous education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/>
              <a:t>and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how you have benefitted </a:t>
            </a:r>
            <a:r>
              <a:rPr lang="en-GB" dirty="0"/>
              <a:t>from it</a:t>
            </a:r>
          </a:p>
          <a:p>
            <a:pPr lvl="1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Your experience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of teaching </a:t>
            </a:r>
            <a:r>
              <a:rPr lang="en-GB" dirty="0"/>
              <a:t>such as visits to schools, classroom observation or working as a teaching assistant</a:t>
            </a:r>
          </a:p>
          <a:p>
            <a:pPr lvl="1"/>
            <a:r>
              <a:rPr lang="en-GB" dirty="0" smtClean="0"/>
              <a:t>Your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other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work with young people </a:t>
            </a:r>
            <a:r>
              <a:rPr lang="en-GB" dirty="0"/>
              <a:t>such as helping with a youth club, working at a summer camp or running a sports </a:t>
            </a:r>
            <a:r>
              <a:rPr lang="en-GB" dirty="0" smtClean="0"/>
              <a:t>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121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600" y="5611433"/>
            <a:ext cx="1684800" cy="4797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								</a:t>
            </a:r>
            <a:r>
              <a:rPr lang="en-GB" sz="5300" b="1" i="1" dirty="0" smtClean="0">
                <a:solidFill>
                  <a:schemeClr val="accent6">
                    <a:lumMod val="75000"/>
                  </a:schemeClr>
                </a:solidFill>
              </a:rPr>
              <a:t>Referees		</a:t>
            </a:r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i="1" dirty="0" smtClean="0"/>
              <a:t>		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need to submit the names of two at the same time as you make your choices</a:t>
            </a:r>
          </a:p>
          <a:p>
            <a:r>
              <a:rPr lang="en-GB" dirty="0" smtClean="0"/>
              <a:t>One academic</a:t>
            </a:r>
          </a:p>
          <a:p>
            <a:r>
              <a:rPr lang="en-GB" dirty="0" smtClean="0"/>
              <a:t>One who knows you from related work and can comment on your character and potential as a teacher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</a:rPr>
              <a:t>Remember to ask their permission!</a:t>
            </a:r>
            <a:endParaRPr lang="en-GB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65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000" dirty="0" smtClean="0"/>
              <a:t>IMPACS Careers Fair</a:t>
            </a:r>
          </a:p>
          <a:p>
            <a:pPr marL="0" indent="0" algn="ctr">
              <a:buNone/>
            </a:pPr>
            <a:r>
              <a:rPr lang="en-GB" sz="4000" dirty="0" smtClean="0"/>
              <a:t>Wednesday 18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November 2015</a:t>
            </a:r>
          </a:p>
          <a:p>
            <a:pPr marL="0" indent="0" algn="ctr">
              <a:buNone/>
            </a:pPr>
            <a:r>
              <a:rPr lang="en-GB" dirty="0" smtClean="0"/>
              <a:t>Student’s Union Main Hall</a:t>
            </a:r>
          </a:p>
          <a:p>
            <a:pPr marL="0" indent="0" algn="ctr">
              <a:buNone/>
            </a:pPr>
            <a:r>
              <a:rPr lang="en-GB" dirty="0" smtClean="0"/>
              <a:t>11am – 3pm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Both PGCE team and Teach First will be present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81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Our services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Drop in </a:t>
            </a:r>
            <a:r>
              <a:rPr lang="en-GB" dirty="0"/>
              <a:t>– every week day, 10.30am  1pm            No need to book (CV checks, careers query etc.)</a:t>
            </a:r>
          </a:p>
          <a:p>
            <a:r>
              <a:rPr lang="en-GB" dirty="0"/>
              <a:t>Departmental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careers education </a:t>
            </a:r>
            <a:r>
              <a:rPr lang="en-GB" dirty="0"/>
              <a:t>through out the year!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Employer events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Work experience </a:t>
            </a:r>
            <a:r>
              <a:rPr lang="en-GB" dirty="0"/>
              <a:t>support, including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AberForward </a:t>
            </a:r>
            <a:r>
              <a:rPr lang="en-GB" dirty="0"/>
              <a:t>our on campus internship scheme</a:t>
            </a:r>
          </a:p>
          <a:p>
            <a:r>
              <a:rPr lang="en-GB" dirty="0"/>
              <a:t>One to one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guidance</a:t>
            </a:r>
            <a:r>
              <a:rPr lang="en-GB" dirty="0"/>
              <a:t> appointments (bookable)</a:t>
            </a:r>
          </a:p>
          <a:p>
            <a:r>
              <a:rPr lang="en-GB" dirty="0"/>
              <a:t>Comprehensive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online careers resources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Vacancy database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Alumni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Ementoring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640" y="6237312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03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						Contact us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en-GB" dirty="0"/>
              <a:t>Office: In the Students’ Union, next to the shop</a:t>
            </a:r>
          </a:p>
          <a:p>
            <a:pPr marL="0" indent="0" algn="ctr">
              <a:buNone/>
              <a:defRPr/>
            </a:pPr>
            <a:endParaRPr lang="en-GB" sz="1600" dirty="0"/>
          </a:p>
          <a:p>
            <a:pPr marL="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GB" dirty="0">
                <a:sym typeface="Wingdings"/>
              </a:rPr>
              <a:t></a:t>
            </a:r>
            <a:r>
              <a:rPr lang="en-GB" dirty="0"/>
              <a:t> </a:t>
            </a:r>
            <a:r>
              <a:rPr lang="en-GB" dirty="0">
                <a:hlinkClick r:id="rId2"/>
              </a:rPr>
              <a:t>careers@aber.ac.uk</a:t>
            </a:r>
            <a:endParaRPr lang="en-GB" dirty="0">
              <a:hlinkClick r:id="rId3"/>
            </a:endParaRPr>
          </a:p>
          <a:p>
            <a:pPr marL="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endParaRPr lang="en-GB" sz="1500" dirty="0"/>
          </a:p>
          <a:p>
            <a:pPr algn="ctr">
              <a:buNone/>
              <a:defRPr/>
            </a:pPr>
            <a:r>
              <a:rPr lang="en-GB" dirty="0" err="1">
                <a:hlinkClick r:id="rId4"/>
              </a:rPr>
              <a:t>abercareers</a:t>
            </a:r>
            <a:r>
              <a:rPr lang="en-GB" dirty="0"/>
              <a:t> </a:t>
            </a:r>
          </a:p>
          <a:p>
            <a:pPr algn="ctr">
              <a:buNone/>
              <a:defRPr/>
            </a:pPr>
            <a:endParaRPr lang="en-GB" sz="1500" dirty="0"/>
          </a:p>
          <a:p>
            <a:pPr algn="ctr">
              <a:buNone/>
              <a:defRPr/>
            </a:pPr>
            <a:r>
              <a:rPr lang="en-GB" dirty="0"/>
              <a:t>@</a:t>
            </a:r>
            <a:r>
              <a:rPr lang="en-GB" dirty="0" err="1"/>
              <a:t>abercareers</a:t>
            </a:r>
            <a:endParaRPr lang="en-GB" dirty="0"/>
          </a:p>
          <a:p>
            <a:pPr algn="ctr">
              <a:buNone/>
              <a:defRPr/>
            </a:pPr>
            <a:endParaRPr lang="en-GB" sz="1500" dirty="0"/>
          </a:p>
          <a:p>
            <a:pPr algn="ctr">
              <a:buNone/>
              <a:defRPr/>
            </a:pPr>
            <a:r>
              <a:rPr lang="en-GB" dirty="0">
                <a:sym typeface="Wingdings"/>
              </a:rPr>
              <a:t></a:t>
            </a:r>
            <a:r>
              <a:rPr lang="en-GB" dirty="0"/>
              <a:t> 01970 622378</a:t>
            </a:r>
          </a:p>
          <a:p>
            <a:endParaRPr lang="en-GB" dirty="0"/>
          </a:p>
        </p:txBody>
      </p:sp>
      <p:pic>
        <p:nvPicPr>
          <p:cNvPr id="4" name="Picture 0" descr="facebook_ic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56179" y="3257063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887" y="4236543"/>
            <a:ext cx="518647" cy="518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725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Who might employ computer science graduates?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976" y="6196567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736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126165"/>
            <a:ext cx="1684800" cy="47977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0070C0"/>
                </a:solidFill>
              </a:rPr>
              <a:t>			</a:t>
            </a:r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</a:rPr>
              <a:t>Industry Facts</a:t>
            </a:r>
            <a:endParaRPr lang="en-GB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40"/>
            <a:ext cx="8229600" cy="470852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1.5 million </a:t>
            </a:r>
            <a:r>
              <a:rPr lang="en-GB" dirty="0"/>
              <a:t>people work in IT &amp; telecoms in the UK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1 in 20 </a:t>
            </a:r>
            <a:r>
              <a:rPr lang="en-GB" dirty="0"/>
              <a:t>of the entire workforce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59% </a:t>
            </a:r>
            <a:r>
              <a:rPr lang="en-GB" dirty="0"/>
              <a:t>in IT/telecoms specific industry 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41%</a:t>
            </a:r>
            <a:r>
              <a:rPr lang="en-GB" dirty="0"/>
              <a:t> in IT roles in other sectors </a:t>
            </a:r>
            <a:r>
              <a:rPr lang="en-GB" sz="1800" dirty="0"/>
              <a:t>(i.e. retail/banking etc.)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38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%</a:t>
            </a:r>
            <a:r>
              <a:rPr lang="en-GB" dirty="0"/>
              <a:t> ICT management or IT strategy/planning roles (rising!)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45%</a:t>
            </a:r>
            <a:r>
              <a:rPr lang="en-GB" dirty="0" smtClean="0"/>
              <a:t> located in London or South </a:t>
            </a:r>
            <a:r>
              <a:rPr lang="en-GB" dirty="0" smtClean="0"/>
              <a:t>East</a:t>
            </a:r>
          </a:p>
          <a:p>
            <a:pPr marL="0" indent="0">
              <a:buNone/>
            </a:pPr>
            <a:r>
              <a:rPr lang="en-GB" sz="1800" dirty="0" smtClean="0">
                <a:hlinkClick r:id="rId4"/>
              </a:rPr>
              <a:t>Technology insights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418969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GB" b="1" dirty="0" smtClean="0"/>
              <a:t>					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Skills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employers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need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en-GB" dirty="0" smtClean="0"/>
              <a:t>Employers </a:t>
            </a:r>
            <a:r>
              <a:rPr lang="en-GB" dirty="0"/>
              <a:t>seek graduates with a genuine interest in </a:t>
            </a:r>
            <a:r>
              <a:rPr lang="en-GB" dirty="0" smtClean="0"/>
              <a:t>IT.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Candidates are often expected to have</a:t>
            </a:r>
            <a:r>
              <a:rPr lang="en-GB" dirty="0" smtClean="0"/>
              <a:t>:</a:t>
            </a:r>
          </a:p>
          <a:p>
            <a:pPr marL="0" indent="0" fontAlgn="base">
              <a:buNone/>
            </a:pPr>
            <a:endParaRPr lang="en-GB" dirty="0"/>
          </a:p>
          <a:p>
            <a:pPr lvl="1" fontAlgn="base"/>
            <a:r>
              <a:rPr lang="en-GB" dirty="0"/>
              <a:t>problem solving and analytical skills;</a:t>
            </a:r>
          </a:p>
          <a:p>
            <a:pPr lvl="1" fontAlgn="base"/>
            <a:r>
              <a:rPr lang="en-GB" dirty="0"/>
              <a:t>communication skills;</a:t>
            </a:r>
          </a:p>
          <a:p>
            <a:pPr lvl="1" fontAlgn="base"/>
            <a:r>
              <a:rPr lang="en-GB" dirty="0"/>
              <a:t>teamwork skills;</a:t>
            </a:r>
          </a:p>
          <a:p>
            <a:pPr lvl="1" fontAlgn="base"/>
            <a:r>
              <a:rPr lang="en-GB" dirty="0"/>
              <a:t>project management skills;</a:t>
            </a:r>
          </a:p>
          <a:p>
            <a:pPr lvl="1" fontAlgn="base"/>
            <a:r>
              <a:rPr lang="en-GB" dirty="0"/>
              <a:t>commercial awareness;</a:t>
            </a:r>
          </a:p>
          <a:p>
            <a:pPr lvl="1" fontAlgn="base"/>
            <a:r>
              <a:rPr lang="en-GB" dirty="0"/>
              <a:t>creativity;</a:t>
            </a:r>
          </a:p>
          <a:p>
            <a:pPr lvl="1" fontAlgn="base"/>
            <a:r>
              <a:rPr lang="en-GB" dirty="0"/>
              <a:t>innovation;</a:t>
            </a:r>
          </a:p>
          <a:p>
            <a:pPr lvl="1" fontAlgn="base"/>
            <a:r>
              <a:rPr lang="en-GB" dirty="0"/>
              <a:t>a willingness to update skills and keep up with technological advances.</a:t>
            </a:r>
          </a:p>
          <a:p>
            <a:pPr marL="0" indent="0" fontAlgn="base">
              <a:buNone/>
            </a:pPr>
            <a:endParaRPr lang="en-GB" dirty="0" smtClean="0"/>
          </a:p>
          <a:p>
            <a:pPr marL="0" indent="0" fontAlgn="base">
              <a:buNone/>
            </a:pPr>
            <a:r>
              <a:rPr lang="en-GB" dirty="0" smtClean="0"/>
              <a:t>For </a:t>
            </a:r>
            <a:r>
              <a:rPr lang="en-GB" dirty="0"/>
              <a:t>some roles, employers search for knowledge of specific programming languages and operating systems.</a:t>
            </a:r>
            <a:endParaRPr lang="en-GB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976" y="6196567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892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								IT roles in non 									technical companies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>
                <a:hlinkClick r:id="rId2"/>
              </a:rPr>
              <a:t>Banking, Finance &amp; </a:t>
            </a:r>
            <a:r>
              <a:rPr lang="en-GB" dirty="0" smtClean="0">
                <a:hlinkClick r:id="rId2"/>
              </a:rPr>
              <a:t>Accountancy</a:t>
            </a:r>
            <a:r>
              <a:rPr lang="en-GB" dirty="0"/>
              <a:t> 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3"/>
              </a:rPr>
              <a:t>Energy </a:t>
            </a:r>
            <a:r>
              <a:rPr lang="en-GB" dirty="0">
                <a:hlinkClick r:id="rId3"/>
              </a:rPr>
              <a:t>&amp; Utilities</a:t>
            </a:r>
            <a:endParaRPr lang="en-GB" dirty="0"/>
          </a:p>
          <a:p>
            <a:r>
              <a:rPr lang="en-GB" dirty="0">
                <a:hlinkClick r:id="rId4"/>
              </a:rPr>
              <a:t>Engineering</a:t>
            </a:r>
            <a:endParaRPr lang="en-GB" dirty="0"/>
          </a:p>
          <a:p>
            <a:r>
              <a:rPr lang="en-GB" dirty="0" smtClean="0">
                <a:hlinkClick r:id="rId5"/>
              </a:rPr>
              <a:t>Management </a:t>
            </a:r>
            <a:r>
              <a:rPr lang="en-GB" dirty="0">
                <a:hlinkClick r:id="rId5"/>
              </a:rPr>
              <a:t>Consulting &amp; Business</a:t>
            </a:r>
            <a:endParaRPr lang="en-GB" dirty="0"/>
          </a:p>
          <a:p>
            <a:r>
              <a:rPr lang="en-GB" dirty="0">
                <a:hlinkClick r:id="rId6"/>
              </a:rPr>
              <a:t>Manufacturing &amp; </a:t>
            </a:r>
            <a:r>
              <a:rPr lang="en-GB" dirty="0" smtClean="0">
                <a:hlinkClick r:id="rId6"/>
              </a:rPr>
              <a:t>Production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>
                <a:hlinkClick r:id="rId7"/>
              </a:rPr>
              <a:t>Media</a:t>
            </a:r>
            <a:endParaRPr lang="en-GB" dirty="0"/>
          </a:p>
          <a:p>
            <a:r>
              <a:rPr lang="en-GB" dirty="0">
                <a:hlinkClick r:id="rId8"/>
              </a:rPr>
              <a:t>Public Sector &amp; </a:t>
            </a:r>
            <a:r>
              <a:rPr lang="en-GB" dirty="0" smtClean="0">
                <a:hlinkClick r:id="rId8"/>
              </a:rPr>
              <a:t>Defence</a:t>
            </a:r>
            <a:r>
              <a:rPr lang="en-GB" dirty="0"/>
              <a:t> </a:t>
            </a:r>
          </a:p>
          <a:p>
            <a:r>
              <a:rPr lang="en-GB" dirty="0">
                <a:hlinkClick r:id="rId9"/>
              </a:rPr>
              <a:t>Science</a:t>
            </a:r>
            <a:endParaRPr lang="en-GB" dirty="0"/>
          </a:p>
          <a:p>
            <a:r>
              <a:rPr lang="en-GB" dirty="0">
                <a:hlinkClick r:id="rId10"/>
              </a:rPr>
              <a:t>Teaching &amp; Education</a:t>
            </a:r>
            <a:endParaRPr lang="en-GB" dirty="0"/>
          </a:p>
          <a:p>
            <a:r>
              <a:rPr lang="en-GB" dirty="0">
                <a:hlinkClick r:id="rId11"/>
              </a:rPr>
              <a:t>Transport &amp; </a:t>
            </a:r>
            <a:r>
              <a:rPr lang="en-GB" dirty="0" smtClean="0">
                <a:hlinkClick r:id="rId11"/>
              </a:rPr>
              <a:t>Logistics</a:t>
            </a:r>
            <a:endParaRPr lang="en-GB" dirty="0" smtClean="0"/>
          </a:p>
          <a:p>
            <a:r>
              <a:rPr lang="en-GB" dirty="0" smtClean="0">
                <a:hlinkClick r:id="rId12"/>
              </a:rPr>
              <a:t>Retail</a:t>
            </a:r>
            <a:r>
              <a:rPr lang="en-GB" dirty="0" smtClean="0"/>
              <a:t> </a:t>
            </a:r>
          </a:p>
          <a:p>
            <a:r>
              <a:rPr lang="en-GB" dirty="0" smtClean="0"/>
              <a:t>Higher education - </a:t>
            </a:r>
            <a:r>
              <a:rPr lang="en-GB" dirty="0">
                <a:hlinkClick r:id="rId13"/>
              </a:rPr>
              <a:t>http://www.jobs.ac.uk</a:t>
            </a:r>
            <a:r>
              <a:rPr lang="en-GB" dirty="0" smtClean="0">
                <a:hlinkClick r:id="rId13"/>
              </a:rPr>
              <a:t>/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976" y="6196567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809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dirty="0"/>
              <a:t> </a:t>
            </a:r>
            <a:r>
              <a:rPr lang="en-GB" dirty="0" smtClean="0"/>
              <a:t>							</a:t>
            </a: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Different</a:t>
            </a:r>
            <a:r>
              <a:rPr lang="en-GB" sz="3600" dirty="0" smtClean="0"/>
              <a:t> </a:t>
            </a: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roles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</a:rPr>
              <a:t>you could 								secure 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with your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</a:rPr>
              <a:t>computer science 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degree…</a:t>
            </a:r>
            <a:br>
              <a:rPr lang="en-GB" sz="2200" dirty="0">
                <a:solidFill>
                  <a:schemeClr val="accent6">
                    <a:lumMod val="75000"/>
                  </a:schemeClr>
                </a:solidFill>
              </a:rPr>
            </a:br>
            <a:endParaRPr lang="en-GB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>
                <a:hlinkClick r:id="rId2"/>
              </a:rPr>
              <a:t>Aeronautical </a:t>
            </a:r>
            <a:r>
              <a:rPr lang="en-GB" dirty="0">
                <a:hlinkClick r:id="rId2"/>
              </a:rPr>
              <a:t>Engineer</a:t>
            </a:r>
            <a:endParaRPr lang="en-GB" dirty="0"/>
          </a:p>
          <a:p>
            <a:r>
              <a:rPr lang="en-GB" dirty="0">
                <a:hlinkClick r:id="rId3"/>
              </a:rPr>
              <a:t>Air Traffic Controller</a:t>
            </a:r>
            <a:endParaRPr lang="en-GB" dirty="0"/>
          </a:p>
          <a:p>
            <a:r>
              <a:rPr lang="en-GB" dirty="0">
                <a:hlinkClick r:id="rId4"/>
              </a:rPr>
              <a:t>Archaeologist</a:t>
            </a:r>
            <a:endParaRPr lang="en-GB" dirty="0"/>
          </a:p>
          <a:p>
            <a:r>
              <a:rPr lang="en-GB" dirty="0">
                <a:hlinkClick r:id="rId5"/>
              </a:rPr>
              <a:t>Armed Forces Technical Officer</a:t>
            </a:r>
            <a:endParaRPr lang="en-GB" dirty="0"/>
          </a:p>
          <a:p>
            <a:r>
              <a:rPr lang="en-GB" dirty="0">
                <a:hlinkClick r:id="rId6"/>
              </a:rPr>
              <a:t>Automotive Engineer</a:t>
            </a:r>
            <a:endParaRPr lang="en-GB" dirty="0"/>
          </a:p>
          <a:p>
            <a:r>
              <a:rPr lang="en-GB" dirty="0">
                <a:hlinkClick r:id="rId7"/>
              </a:rPr>
              <a:t>Banker</a:t>
            </a:r>
            <a:endParaRPr lang="en-GB" dirty="0"/>
          </a:p>
          <a:p>
            <a:r>
              <a:rPr lang="en-GB" dirty="0">
                <a:hlinkClick r:id="rId8"/>
              </a:rPr>
              <a:t>Broadcast Engineer</a:t>
            </a:r>
            <a:endParaRPr lang="en-GB" dirty="0"/>
          </a:p>
          <a:p>
            <a:r>
              <a:rPr lang="en-GB" dirty="0">
                <a:hlinkClick r:id="rId9"/>
              </a:rPr>
              <a:t>Cartographer</a:t>
            </a:r>
            <a:endParaRPr lang="en-GB" dirty="0"/>
          </a:p>
          <a:p>
            <a:r>
              <a:rPr lang="en-GB" dirty="0">
                <a:hlinkClick r:id="rId10"/>
              </a:rPr>
              <a:t>Chartered Certified Accountant</a:t>
            </a:r>
            <a:endParaRPr lang="en-GB" dirty="0"/>
          </a:p>
          <a:p>
            <a:r>
              <a:rPr lang="en-GB" dirty="0">
                <a:hlinkClick r:id="rId11"/>
              </a:rPr>
              <a:t>Communications Engineer</a:t>
            </a:r>
            <a:endParaRPr lang="en-GB" dirty="0"/>
          </a:p>
          <a:p>
            <a:r>
              <a:rPr lang="en-GB" dirty="0">
                <a:hlinkClick r:id="rId12"/>
              </a:rPr>
              <a:t>Corporate Treasurer</a:t>
            </a:r>
            <a:endParaRPr lang="en-GB" dirty="0"/>
          </a:p>
          <a:p>
            <a:r>
              <a:rPr lang="en-GB" dirty="0" smtClean="0">
                <a:hlinkClick r:id="rId13"/>
              </a:rPr>
              <a:t>Energy Engineer</a:t>
            </a:r>
            <a:endParaRPr lang="en-GB" dirty="0" smtClean="0"/>
          </a:p>
          <a:p>
            <a:r>
              <a:rPr lang="en-GB" dirty="0" smtClean="0">
                <a:hlinkClick r:id="rId14"/>
              </a:rPr>
              <a:t>Film/Video </a:t>
            </a:r>
            <a:r>
              <a:rPr lang="en-GB" dirty="0">
                <a:hlinkClick r:id="rId14"/>
              </a:rPr>
              <a:t>Editor</a:t>
            </a:r>
            <a:endParaRPr lang="en-GB" dirty="0"/>
          </a:p>
          <a:p>
            <a:r>
              <a:rPr lang="en-GB" dirty="0">
                <a:hlinkClick r:id="rId15"/>
              </a:rPr>
              <a:t>Financial Risk Analyst</a:t>
            </a:r>
            <a:endParaRPr lang="en-GB" dirty="0"/>
          </a:p>
          <a:p>
            <a:r>
              <a:rPr lang="en-GB" dirty="0" smtClean="0">
                <a:hlinkClick r:id="rId16"/>
              </a:rPr>
              <a:t>Geographical </a:t>
            </a:r>
            <a:r>
              <a:rPr lang="en-GB" dirty="0">
                <a:hlinkClick r:id="rId16"/>
              </a:rPr>
              <a:t>Information Systems Officer </a:t>
            </a:r>
            <a:endParaRPr lang="en-GB" dirty="0"/>
          </a:p>
          <a:p>
            <a:r>
              <a:rPr lang="en-GB" dirty="0">
                <a:hlinkClick r:id="rId17"/>
              </a:rPr>
              <a:t>Geophysical Data Processor</a:t>
            </a:r>
            <a:endParaRPr lang="en-GB" dirty="0"/>
          </a:p>
          <a:p>
            <a:r>
              <a:rPr lang="en-GB" dirty="0">
                <a:hlinkClick r:id="rId18"/>
              </a:rPr>
              <a:t>Graphic </a:t>
            </a:r>
            <a:r>
              <a:rPr lang="en-GB" dirty="0" smtClean="0">
                <a:hlinkClick r:id="rId18"/>
              </a:rPr>
              <a:t>Designer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>
                <a:hlinkClick r:id="rId19"/>
              </a:rPr>
              <a:t>Hydrographic Surveyor</a:t>
            </a:r>
            <a:endParaRPr lang="en-GB" dirty="0"/>
          </a:p>
          <a:p>
            <a:r>
              <a:rPr lang="en-GB" dirty="0">
                <a:hlinkClick r:id="rId20"/>
              </a:rPr>
              <a:t>Information System Manager</a:t>
            </a:r>
            <a:endParaRPr lang="en-GB" dirty="0"/>
          </a:p>
          <a:p>
            <a:r>
              <a:rPr lang="en-GB" dirty="0">
                <a:hlinkClick r:id="rId21"/>
              </a:rPr>
              <a:t>Insurance Risk Surveyor</a:t>
            </a:r>
            <a:endParaRPr lang="en-GB" dirty="0"/>
          </a:p>
          <a:p>
            <a:r>
              <a:rPr lang="en-GB" dirty="0" smtClean="0">
                <a:hlinkClick r:id="rId22"/>
              </a:rPr>
              <a:t>IT </a:t>
            </a:r>
            <a:r>
              <a:rPr lang="en-GB" dirty="0">
                <a:hlinkClick r:id="rId22"/>
              </a:rPr>
              <a:t>Sales Professional</a:t>
            </a:r>
            <a:endParaRPr lang="en-GB" dirty="0"/>
          </a:p>
          <a:p>
            <a:r>
              <a:rPr lang="en-GB" dirty="0" smtClean="0">
                <a:hlinkClick r:id="rId23"/>
              </a:rPr>
              <a:t>Logistics </a:t>
            </a:r>
            <a:r>
              <a:rPr lang="en-GB" dirty="0">
                <a:hlinkClick r:id="rId23"/>
              </a:rPr>
              <a:t>&amp; Distribution Manager</a:t>
            </a:r>
            <a:endParaRPr lang="en-GB" dirty="0"/>
          </a:p>
          <a:p>
            <a:r>
              <a:rPr lang="en-GB" dirty="0">
                <a:hlinkClick r:id="rId24"/>
              </a:rPr>
              <a:t>Manufacturing Systems Engineer</a:t>
            </a:r>
            <a:endParaRPr lang="en-GB" dirty="0"/>
          </a:p>
          <a:p>
            <a:r>
              <a:rPr lang="en-GB" dirty="0" smtClean="0">
                <a:hlinkClick r:id="rId25"/>
              </a:rPr>
              <a:t>Oceanographer</a:t>
            </a:r>
            <a:endParaRPr lang="en-GB" dirty="0"/>
          </a:p>
          <a:p>
            <a:r>
              <a:rPr lang="en-GB" dirty="0">
                <a:hlinkClick r:id="rId26"/>
              </a:rPr>
              <a:t>Operational Researcher</a:t>
            </a:r>
            <a:endParaRPr lang="en-GB" dirty="0"/>
          </a:p>
          <a:p>
            <a:r>
              <a:rPr lang="en-GB" dirty="0">
                <a:hlinkClick r:id="rId27"/>
              </a:rPr>
              <a:t>Patent Examiner</a:t>
            </a:r>
            <a:endParaRPr lang="en-GB" dirty="0"/>
          </a:p>
          <a:p>
            <a:r>
              <a:rPr lang="en-GB" dirty="0">
                <a:hlinkClick r:id="rId28"/>
              </a:rPr>
              <a:t>Project Manager</a:t>
            </a:r>
            <a:endParaRPr lang="en-GB" dirty="0"/>
          </a:p>
          <a:p>
            <a:r>
              <a:rPr lang="en-GB" dirty="0">
                <a:hlinkClick r:id="rId29"/>
              </a:rPr>
              <a:t>Project Support Officer</a:t>
            </a:r>
            <a:endParaRPr lang="en-GB" dirty="0"/>
          </a:p>
          <a:p>
            <a:r>
              <a:rPr lang="en-GB" dirty="0">
                <a:hlinkClick r:id="rId30"/>
              </a:rPr>
              <a:t>Secondary School Teacher</a:t>
            </a:r>
            <a:endParaRPr lang="en-GB" dirty="0"/>
          </a:p>
          <a:p>
            <a:r>
              <a:rPr lang="en-GB" dirty="0" smtClean="0">
                <a:hlinkClick r:id="rId31"/>
              </a:rPr>
              <a:t>Technical </a:t>
            </a:r>
            <a:r>
              <a:rPr lang="en-GB" dirty="0">
                <a:hlinkClick r:id="rId31"/>
              </a:rPr>
              <a:t>Author</a:t>
            </a:r>
            <a:endParaRPr lang="en-GB" dirty="0"/>
          </a:p>
          <a:p>
            <a:r>
              <a:rPr lang="en-GB" dirty="0">
                <a:hlinkClick r:id="rId32"/>
              </a:rPr>
              <a:t>Technical Sales Engineer</a:t>
            </a:r>
            <a:endParaRPr lang="en-GB" dirty="0"/>
          </a:p>
          <a:p>
            <a:r>
              <a:rPr lang="en-GB" dirty="0">
                <a:hlinkClick r:id="rId33"/>
              </a:rPr>
              <a:t>Telecommunications Engineer</a:t>
            </a:r>
            <a:endParaRPr lang="en-GB" dirty="0"/>
          </a:p>
          <a:p>
            <a:r>
              <a:rPr lang="en-GB" dirty="0">
                <a:hlinkClick r:id="rId34"/>
              </a:rPr>
              <a:t>Telecommunications Researcher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976" y="6196567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10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						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There are non tech roles 						in Tech companies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Operations</a:t>
            </a:r>
          </a:p>
          <a:p>
            <a:r>
              <a:rPr lang="en-GB" dirty="0" smtClean="0">
                <a:hlinkClick r:id="rId2"/>
              </a:rPr>
              <a:t>Sales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Marketing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Communications</a:t>
            </a:r>
            <a:endParaRPr lang="en-GB" dirty="0" smtClean="0"/>
          </a:p>
          <a:p>
            <a:r>
              <a:rPr lang="en-GB" dirty="0" smtClean="0"/>
              <a:t>Finance</a:t>
            </a:r>
          </a:p>
          <a:p>
            <a:r>
              <a:rPr lang="en-GB" dirty="0" smtClean="0"/>
              <a:t>Strategy</a:t>
            </a:r>
          </a:p>
          <a:p>
            <a:r>
              <a:rPr lang="en-GB" dirty="0" smtClean="0"/>
              <a:t>HR</a:t>
            </a:r>
          </a:p>
          <a:p>
            <a:pPr marL="0" indent="0">
              <a:buNone/>
            </a:pPr>
            <a:r>
              <a:rPr lang="en-GB" sz="2000" dirty="0">
                <a:hlinkClick r:id="rId5"/>
              </a:rPr>
              <a:t>http://</a:t>
            </a:r>
            <a:r>
              <a:rPr lang="en-GB" sz="2000" dirty="0" smtClean="0">
                <a:hlinkClick r:id="rId5"/>
              </a:rPr>
              <a:t>www.prospects.ac.uk/information_technology_sector_overview.htm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>
                <a:hlinkClick r:id="rId6"/>
              </a:rPr>
              <a:t>https</a:t>
            </a:r>
            <a:r>
              <a:rPr lang="en-GB" sz="2000" dirty="0">
                <a:hlinkClick r:id="rId6"/>
              </a:rPr>
              <a:t>://</a:t>
            </a:r>
            <a:r>
              <a:rPr lang="en-GB" sz="2000" dirty="0" smtClean="0">
                <a:hlinkClick r:id="rId6"/>
              </a:rPr>
              <a:t>en.wikipedia.org/wiki/List_of_the_largest_information_technology_companies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>
                <a:hlinkClick r:id="rId7"/>
              </a:rPr>
              <a:t>Business directory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976" y="6196567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194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Generic graduate schemes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Long term employment contracts</a:t>
            </a:r>
          </a:p>
          <a:p>
            <a:r>
              <a:rPr lang="en-GB" sz="2800" dirty="0" smtClean="0"/>
              <a:t>Many open to all graduates</a:t>
            </a:r>
          </a:p>
          <a:p>
            <a:r>
              <a:rPr lang="en-GB" sz="2800" dirty="0" smtClean="0"/>
              <a:t>Find your footing in different areas without having to choose a specialty too early on. </a:t>
            </a:r>
          </a:p>
          <a:p>
            <a:r>
              <a:rPr lang="en-GB" sz="2800" dirty="0" smtClean="0">
                <a:hlinkClick r:id="rId3"/>
              </a:rPr>
              <a:t>http://www.graduate-jobs.com/graduate-schemes/</a:t>
            </a:r>
            <a:endParaRPr lang="en-GB" sz="2800" dirty="0" smtClean="0"/>
          </a:p>
          <a:p>
            <a:r>
              <a:rPr lang="en-GB" sz="2800" dirty="0">
                <a:hlinkClick r:id="rId4"/>
              </a:rPr>
              <a:t>http://</a:t>
            </a:r>
            <a:r>
              <a:rPr lang="en-GB" sz="2800" dirty="0" smtClean="0">
                <a:hlinkClick r:id="rId4"/>
              </a:rPr>
              <a:t>www.prospects.ac.uk/graduate_job_search.htm</a:t>
            </a:r>
            <a:r>
              <a:rPr lang="en-GB" sz="2800" dirty="0" smtClean="0"/>
              <a:t> </a:t>
            </a:r>
          </a:p>
          <a:p>
            <a:r>
              <a:rPr lang="en-GB" sz="2800" dirty="0" smtClean="0">
                <a:hlinkClick r:id="rId5"/>
              </a:rPr>
              <a:t>Graduate schemes by sector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976" y="6196567"/>
            <a:ext cx="1684800" cy="4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9409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1244</Words>
  <Application>Microsoft Office PowerPoint</Application>
  <PresentationFormat>On-screen Show (4:3)</PresentationFormat>
  <Paragraphs>302</Paragraphs>
  <Slides>28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Times New Roman</vt:lpstr>
      <vt:lpstr>Verdana</vt:lpstr>
      <vt:lpstr>Wingdings</vt:lpstr>
      <vt:lpstr>Office Theme</vt:lpstr>
      <vt:lpstr>1_Office Theme</vt:lpstr>
      <vt:lpstr>PowerPoint Presentation</vt:lpstr>
      <vt:lpstr>     Today’s focus</vt:lpstr>
      <vt:lpstr>PowerPoint Presentation</vt:lpstr>
      <vt:lpstr>   Industry Facts</vt:lpstr>
      <vt:lpstr>     Skills employers need</vt:lpstr>
      <vt:lpstr>        IT roles in non          technical companies</vt:lpstr>
      <vt:lpstr>        Different roles you could         secure with your computer science degree… </vt:lpstr>
      <vt:lpstr>      There are non tech roles       in Tech companies</vt:lpstr>
      <vt:lpstr>    Generic graduate schemes</vt:lpstr>
      <vt:lpstr>     Postgraduate study</vt:lpstr>
      <vt:lpstr>Focus on teaching</vt:lpstr>
      <vt:lpstr>         Let’s start with the         incentives</vt:lpstr>
      <vt:lpstr>         A little knowledge         goes a long way!</vt:lpstr>
      <vt:lpstr>         What route?           (via UCAS system)</vt:lpstr>
      <vt:lpstr>         What route?              (via direct applications)</vt:lpstr>
      <vt:lpstr>     Researchers in schools</vt:lpstr>
      <vt:lpstr>      Get experienced!</vt:lpstr>
      <vt:lpstr>         Requirements</vt:lpstr>
      <vt:lpstr>    Be ready for 27th Oct!</vt:lpstr>
      <vt:lpstr>       Application periods       </vt:lpstr>
      <vt:lpstr>        Following application         for Apply 1</vt:lpstr>
      <vt:lpstr>    Applying</vt:lpstr>
      <vt:lpstr>    The personal statement  </vt:lpstr>
      <vt:lpstr>       Include:      </vt:lpstr>
      <vt:lpstr>          Referees     </vt:lpstr>
      <vt:lpstr>PowerPoint Presentation</vt:lpstr>
      <vt:lpstr>     Our services</vt:lpstr>
      <vt:lpstr>      Contact us</vt:lpstr>
    </vt:vector>
  </TitlesOfParts>
  <Company>Aberystwyth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Howard Adair</dc:creator>
  <cp:lastModifiedBy>Beverley Herring [bch]</cp:lastModifiedBy>
  <cp:revision>67</cp:revision>
  <cp:lastPrinted>2015-10-19T14:08:23Z</cp:lastPrinted>
  <dcterms:created xsi:type="dcterms:W3CDTF">2008-11-11T16:31:01Z</dcterms:created>
  <dcterms:modified xsi:type="dcterms:W3CDTF">2015-10-28T14:04:30Z</dcterms:modified>
</cp:coreProperties>
</file>